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94" r:id="rId4"/>
    <p:sldId id="295" r:id="rId5"/>
    <p:sldId id="335" r:id="rId6"/>
    <p:sldId id="296" r:id="rId7"/>
    <p:sldId id="344" r:id="rId8"/>
    <p:sldId id="297" r:id="rId9"/>
    <p:sldId id="299" r:id="rId10"/>
    <p:sldId id="300" r:id="rId11"/>
    <p:sldId id="301" r:id="rId12"/>
    <p:sldId id="298" r:id="rId13"/>
    <p:sldId id="302" r:id="rId14"/>
    <p:sldId id="338" r:id="rId15"/>
    <p:sldId id="340" r:id="rId16"/>
    <p:sldId id="308" r:id="rId17"/>
    <p:sldId id="303" r:id="rId18"/>
    <p:sldId id="304" r:id="rId19"/>
    <p:sldId id="305" r:id="rId20"/>
    <p:sldId id="342" r:id="rId21"/>
    <p:sldId id="306" r:id="rId22"/>
    <p:sldId id="307" r:id="rId23"/>
    <p:sldId id="309" r:id="rId24"/>
    <p:sldId id="310" r:id="rId25"/>
    <p:sldId id="311" r:id="rId26"/>
    <p:sldId id="312" r:id="rId27"/>
    <p:sldId id="316" r:id="rId28"/>
    <p:sldId id="292" r:id="rId29"/>
    <p:sldId id="260" r:id="rId30"/>
    <p:sldId id="261" r:id="rId31"/>
    <p:sldId id="262" r:id="rId32"/>
    <p:sldId id="263" r:id="rId33"/>
    <p:sldId id="345" r:id="rId34"/>
    <p:sldId id="313" r:id="rId35"/>
    <p:sldId id="264" r:id="rId36"/>
    <p:sldId id="314" r:id="rId37"/>
    <p:sldId id="317" r:id="rId38"/>
    <p:sldId id="265" r:id="rId39"/>
    <p:sldId id="318" r:id="rId40"/>
    <p:sldId id="319" r:id="rId41"/>
    <p:sldId id="346" r:id="rId42"/>
    <p:sldId id="320" r:id="rId43"/>
    <p:sldId id="321" r:id="rId44"/>
    <p:sldId id="322" r:id="rId45"/>
    <p:sldId id="323" r:id="rId46"/>
    <p:sldId id="324" r:id="rId47"/>
    <p:sldId id="326" r:id="rId48"/>
    <p:sldId id="266" r:id="rId49"/>
    <p:sldId id="325" r:id="rId50"/>
    <p:sldId id="332" r:id="rId51"/>
    <p:sldId id="347" r:id="rId52"/>
    <p:sldId id="327" r:id="rId53"/>
    <p:sldId id="328" r:id="rId54"/>
    <p:sldId id="330" r:id="rId55"/>
    <p:sldId id="329" r:id="rId56"/>
    <p:sldId id="269" r:id="rId57"/>
    <p:sldId id="331" r:id="rId58"/>
    <p:sldId id="279" r:id="rId59"/>
    <p:sldId id="333" r:id="rId60"/>
    <p:sldId id="293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1" autoAdjust="0"/>
    <p:restoredTop sz="94419"/>
  </p:normalViewPr>
  <p:slideViewPr>
    <p:cSldViewPr>
      <p:cViewPr varScale="1">
        <p:scale>
          <a:sx n="108" d="100"/>
          <a:sy n="108" d="100"/>
        </p:scale>
        <p:origin x="164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64EB5-105C-4E9C-AA2E-808C55158D56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DDB18-03E3-4930-9F31-B7498CF71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6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5374-F471-4CB1-9148-2651819A6309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2B0-65E8-4784-AB01-42FE7716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5374-F471-4CB1-9148-2651819A6309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2B0-65E8-4784-AB01-42FE7716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7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5374-F471-4CB1-9148-2651819A6309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2B0-65E8-4784-AB01-42FE7716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5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5374-F471-4CB1-9148-2651819A6309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2B0-65E8-4784-AB01-42FE7716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0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5374-F471-4CB1-9148-2651819A6309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2B0-65E8-4784-AB01-42FE7716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5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5374-F471-4CB1-9148-2651819A6309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2B0-65E8-4784-AB01-42FE7716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9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5374-F471-4CB1-9148-2651819A6309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2B0-65E8-4784-AB01-42FE7716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1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5374-F471-4CB1-9148-2651819A6309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2B0-65E8-4784-AB01-42FE7716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5374-F471-4CB1-9148-2651819A6309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2B0-65E8-4784-AB01-42FE7716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2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5374-F471-4CB1-9148-2651819A6309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2B0-65E8-4784-AB01-42FE7716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2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5374-F471-4CB1-9148-2651819A6309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A2B0-65E8-4784-AB01-42FE7716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85374-F471-4CB1-9148-2651819A6309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A2B0-65E8-4784-AB01-42FE7716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3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5975"/>
            <a:ext cx="7772400" cy="1470025"/>
          </a:xfr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2021 ACLS Review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38400"/>
            <a:ext cx="7162800" cy="3691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6248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(941) 363-1392  www.CMRCPR.com |  FL     </a:t>
            </a:r>
          </a:p>
        </p:txBody>
      </p:sp>
    </p:spTree>
    <p:extLst>
      <p:ext uri="{BB962C8B-B14F-4D97-AF65-F5344CB8AC3E}">
        <p14:creationId xmlns:p14="http://schemas.microsoft.com/office/powerpoint/2010/main" val="11002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Advanced Life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Stable vs Unstable</a:t>
            </a:r>
          </a:p>
          <a:p>
            <a:pPr lvl="1"/>
            <a:r>
              <a:rPr lang="en-US" b="1" u="sng" dirty="0">
                <a:solidFill>
                  <a:schemeClr val="bg1"/>
                </a:solidFill>
              </a:rPr>
              <a:t>Stable: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A/Ox4                               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No CP/SOB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Normal PMS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Systolic BP of 90 or &gt;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Skin warm/dry/normal color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1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Advanced Life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</a:rPr>
              <a:t>Stable vs Unstable</a:t>
            </a:r>
          </a:p>
          <a:p>
            <a:pPr lvl="1"/>
            <a:r>
              <a:rPr lang="en-US" b="1" u="sng" dirty="0">
                <a:solidFill>
                  <a:schemeClr val="bg1"/>
                </a:solidFill>
              </a:rPr>
              <a:t>Unstable: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Lethargic or AMS                           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Significant CP and SOB (&lt;94% SAO2)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Weak and </a:t>
            </a:r>
            <a:r>
              <a:rPr lang="en-US" dirty="0" err="1">
                <a:solidFill>
                  <a:schemeClr val="bg1"/>
                </a:solidFill>
              </a:rPr>
              <a:t>Thready</a:t>
            </a:r>
            <a:r>
              <a:rPr lang="en-US" dirty="0">
                <a:solidFill>
                  <a:schemeClr val="bg1"/>
                </a:solidFill>
              </a:rPr>
              <a:t> Pulses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Systolic BP of &lt; 90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Skin cool/diaphoretic/pale color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4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Advanced Life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Ventilation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Maintain SAO2 of 94% or &gt;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Advanced Airways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Types (IE: ET tube)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Ventilations- 1 breath every </a:t>
            </a:r>
            <a:r>
              <a:rPr lang="en-US" dirty="0">
                <a:solidFill>
                  <a:srgbClr val="FF0000"/>
                </a:solidFill>
              </a:rPr>
              <a:t>6 seconds </a:t>
            </a:r>
            <a:r>
              <a:rPr lang="en-US" dirty="0">
                <a:solidFill>
                  <a:schemeClr val="bg1"/>
                </a:solidFill>
              </a:rPr>
              <a:t>= 10 bpm during arrest and normal BLS rate during RSI.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Continuous compressions during arrest 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09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Advanced Life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Ventilation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Normal ETCO2 of 35-45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Typically lower (10-20) during cardiac arrest. 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ETCO2 less than 10 is a sign of poor perfusion and decreased CPP. 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ETCO2 of “0” is a failed intubation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Exhaled CO2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Spikes in ETCO2?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68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Normal Capnography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53030244-E417-5942-BF00-211E1BADA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90800"/>
            <a:ext cx="695826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57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Bronchospasm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88291A6C-FB45-454B-B3DC-0352B7698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22500"/>
            <a:ext cx="7620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88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Advanced Life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52600"/>
            <a:ext cx="5791199" cy="383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15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Advanced Life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 fontScale="77500" lnSpcReduction="20000"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Acute Coronary Syndrome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12-lead priority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90 Minutes is the max goal time for first medical contact to balloon inflation time.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MONA: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Morphine- 2-4mg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Oxygen-as needed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Nitro- 0.4mg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Aspirin- 162-325mg</a:t>
            </a:r>
          </a:p>
          <a:p>
            <a:pPr marL="914400" lvl="2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en-US" dirty="0">
                <a:solidFill>
                  <a:schemeClr val="bg1"/>
                </a:solidFill>
              </a:rPr>
              <a:t>*Contraindications of giving Nitro?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bg1"/>
                </a:solidFill>
              </a:rPr>
              <a:t>*Identification of Posterior MI?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88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Advanced Life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Acute Coronary Syndrome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Anterior STEMI (V1-V6)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590800"/>
            <a:ext cx="8001000" cy="336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88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Advanced Life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Acute Coronary Syndrome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Inferior STEMI (II, III, AVF)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19400"/>
            <a:ext cx="6096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5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i="1" dirty="0">
                <a:latin typeface="Aharoni" pitchFamily="2" charset="-79"/>
                <a:cs typeface="Aharoni" pitchFamily="2" charset="-79"/>
              </a:rPr>
              <a:t>The following information is provided by the American Heart Association. </a:t>
            </a:r>
          </a:p>
          <a:p>
            <a:pPr algn="ctr"/>
            <a:r>
              <a:rPr lang="en-US" i="1" dirty="0">
                <a:latin typeface="Aharoni" pitchFamily="2" charset="-79"/>
                <a:cs typeface="Aharoni" pitchFamily="2" charset="-79"/>
              </a:rPr>
              <a:t>This is a study guide to give providers a sense of what to focus their studies on.</a:t>
            </a:r>
          </a:p>
          <a:p>
            <a:pPr algn="ctr"/>
            <a:r>
              <a:rPr lang="en-US" i="1" dirty="0">
                <a:latin typeface="Aharoni" pitchFamily="2" charset="-79"/>
                <a:cs typeface="Aharoni" pitchFamily="2" charset="-79"/>
              </a:rPr>
              <a:t>Please review and study your American Heart Association ACLS Manual before attempting to complete the AHA ACLS Course.</a:t>
            </a:r>
          </a:p>
        </p:txBody>
      </p:sp>
    </p:spTree>
    <p:extLst>
      <p:ext uri="{BB962C8B-B14F-4D97-AF65-F5344CB8AC3E}">
        <p14:creationId xmlns:p14="http://schemas.microsoft.com/office/powerpoint/2010/main" val="1724698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Advanced Life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15-Lead EKG</a:t>
            </a:r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C054E1-6839-F14B-B8CC-B85600AE9ABE}"/>
              </a:ext>
            </a:extLst>
          </p:cNvPr>
          <p:cNvSpPr txBox="1">
            <a:spLocks/>
          </p:cNvSpPr>
          <p:nvPr/>
        </p:nvSpPr>
        <p:spPr>
          <a:xfrm>
            <a:off x="457200" y="1676400"/>
            <a:ext cx="8229600" cy="45259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en-US" sz="3600" dirty="0">
                <a:solidFill>
                  <a:schemeClr val="bg1"/>
                </a:solidFill>
                <a:highlight>
                  <a:srgbClr val="FF0000"/>
                </a:highlight>
              </a:rPr>
              <a:t>-15 LEAD EKG PLACEMENT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5CA1B8-7155-7346-A5E6-557BA7532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495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32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Advanced Life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Acute Coronary Syndrome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Posterior MI (Reciprocal changes in V1-V3 with ST-Elevation in II, III, AVF)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124200"/>
            <a:ext cx="53340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18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Advanced Life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Acute Stroke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Time is of the essence (3-5 hours)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Hemorrhagic or Ischemic?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Tpa</a:t>
            </a:r>
            <a:r>
              <a:rPr lang="en-US" dirty="0">
                <a:solidFill>
                  <a:schemeClr val="bg1"/>
                </a:solidFill>
              </a:rPr>
              <a:t> vs Surgery?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CT Scan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Components of Cincinnati STROKE assessment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Always think BLS and get a blood Glucose first!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51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Advanced Life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b="1" u="sng" dirty="0" err="1">
                <a:solidFill>
                  <a:schemeClr val="bg1"/>
                </a:solidFill>
              </a:rPr>
              <a:t>Pefusing</a:t>
            </a:r>
            <a:r>
              <a:rPr lang="en-US" b="1" u="sng" dirty="0">
                <a:solidFill>
                  <a:schemeClr val="bg1"/>
                </a:solidFill>
              </a:rPr>
              <a:t> Rhythms: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Normal Sinus Rhythm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Sinus Brady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Heart Blocks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Sinus Tach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SVT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V-Tach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A-Fib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28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Normal Sinus Rhythm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76" y="2438400"/>
            <a:ext cx="7468247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96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Sinus Bradycardia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325"/>
            <a:ext cx="8229600" cy="45259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0"/>
            <a:ext cx="708659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53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Sinus Bradycardia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-Heart rate typically &lt;50/min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-Only treatable if showing signs of poor perfusion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b="1" i="1" dirty="0">
                <a:solidFill>
                  <a:schemeClr val="bg1"/>
                </a:solidFill>
              </a:rPr>
              <a:t>Treatment: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	-</a:t>
            </a:r>
            <a:r>
              <a:rPr lang="en-US" b="1" i="1" u="sng" dirty="0" err="1">
                <a:solidFill>
                  <a:schemeClr val="bg1"/>
                </a:solidFill>
              </a:rPr>
              <a:t>Perfusing</a:t>
            </a:r>
            <a:r>
              <a:rPr lang="en-US" b="1" i="1" u="sng" dirty="0">
                <a:solidFill>
                  <a:schemeClr val="bg1"/>
                </a:solidFill>
              </a:rPr>
              <a:t>: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Oxygen and Fluids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	-</a:t>
            </a:r>
            <a:r>
              <a:rPr lang="en-US" b="1" i="1" u="sng" dirty="0">
                <a:solidFill>
                  <a:schemeClr val="bg1"/>
                </a:solidFill>
              </a:rPr>
              <a:t>Poor Perfusion</a:t>
            </a:r>
            <a:r>
              <a:rPr lang="en-US" b="1" i="1" dirty="0">
                <a:solidFill>
                  <a:schemeClr val="bg1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1. </a:t>
            </a:r>
            <a:r>
              <a:rPr lang="en-US" u="sng">
                <a:solidFill>
                  <a:srgbClr val="FF0000"/>
                </a:solidFill>
              </a:rPr>
              <a:t>Atropine</a:t>
            </a:r>
            <a:r>
              <a:rPr lang="en-US">
                <a:solidFill>
                  <a:schemeClr val="bg1"/>
                </a:solidFill>
              </a:rPr>
              <a:t>- 1 mg </a:t>
            </a:r>
            <a:r>
              <a:rPr lang="en-US" dirty="0">
                <a:solidFill>
                  <a:schemeClr val="bg1"/>
                </a:solidFill>
              </a:rPr>
              <a:t>every 3-5 min (Max of 3mg)</a:t>
            </a:r>
            <a:endParaRPr lang="en-US" b="1" i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Derived from the Nightshade Plant (deadly)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Dilates pupils, increases heart rate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Used to treat </a:t>
            </a:r>
            <a:r>
              <a:rPr lang="en-US" b="1" i="1" dirty="0">
                <a:solidFill>
                  <a:srgbClr val="FF0000"/>
                </a:solidFill>
              </a:rPr>
              <a:t>symptomatic </a:t>
            </a:r>
            <a:r>
              <a:rPr lang="en-US" b="1" i="1" dirty="0">
                <a:solidFill>
                  <a:schemeClr val="bg1"/>
                </a:solidFill>
              </a:rPr>
              <a:t>bradycardia only</a:t>
            </a:r>
          </a:p>
          <a:p>
            <a:pPr marL="457200" lvl="1" indent="0">
              <a:buNone/>
            </a:pPr>
            <a:endParaRPr lang="en-US" b="1" i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b="1" i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13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Sinus Bradycardia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en-US" dirty="0">
                <a:solidFill>
                  <a:srgbClr val="FF0000"/>
                </a:solidFill>
              </a:rPr>
              <a:t>Dopamine</a:t>
            </a:r>
            <a:r>
              <a:rPr lang="en-US" dirty="0">
                <a:solidFill>
                  <a:schemeClr val="bg1"/>
                </a:solidFill>
              </a:rPr>
              <a:t>- 2-20mcg/kg/min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-Second-line drug for symptomatic bradycardia       when atropine is not effective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-Used for cardiogenic shock in the absence of hypovolemia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en-US" dirty="0" err="1">
                <a:solidFill>
                  <a:srgbClr val="FF0000"/>
                </a:solidFill>
              </a:rPr>
              <a:t>Epinepherine</a:t>
            </a:r>
            <a:r>
              <a:rPr lang="en-US" dirty="0">
                <a:solidFill>
                  <a:schemeClr val="bg1"/>
                </a:solidFill>
              </a:rPr>
              <a:t>- 0.1-0.5 mcg/kg/min infusion.</a:t>
            </a:r>
          </a:p>
          <a:p>
            <a:pPr marL="457200" lvl="1" indent="0">
              <a:buNone/>
            </a:pPr>
            <a:endParaRPr lang="en-US" b="1" i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b="1" i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94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630090" cy="6858000"/>
          </a:xfrm>
        </p:spPr>
      </p:pic>
    </p:spTree>
    <p:extLst>
      <p:ext uri="{BB962C8B-B14F-4D97-AF65-F5344CB8AC3E}">
        <p14:creationId xmlns:p14="http://schemas.microsoft.com/office/powerpoint/2010/main" val="1776738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1</a:t>
            </a:r>
            <a:r>
              <a:rPr lang="en-US" baseline="30000" dirty="0">
                <a:latin typeface="Aharoni" pitchFamily="2" charset="-79"/>
                <a:cs typeface="Aharoni" pitchFamily="2" charset="-79"/>
              </a:rPr>
              <a:t>st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Degree Heart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/>
              <a:t>Not treatable in ACLS unless symptomatic</a:t>
            </a:r>
          </a:p>
          <a:p>
            <a:r>
              <a:rPr lang="en-US" sz="2800" dirty="0"/>
              <a:t>PRI- &gt;0.20 (5 small boxes)</a:t>
            </a:r>
          </a:p>
          <a:p>
            <a:r>
              <a:rPr lang="en-US" sz="2800" b="1" i="1" dirty="0"/>
              <a:t>If the Rs are far from Ps, then you have a 1</a:t>
            </a:r>
            <a:r>
              <a:rPr lang="en-US" sz="2800" b="1" i="1" baseline="30000" dirty="0"/>
              <a:t>st</a:t>
            </a:r>
            <a:r>
              <a:rPr lang="en-US" sz="2800" b="1" i="1" dirty="0"/>
              <a:t> Degree</a:t>
            </a:r>
          </a:p>
          <a:p>
            <a:r>
              <a:rPr lang="en-US" sz="2800" b="1" i="1" dirty="0"/>
              <a:t>I.E. </a:t>
            </a:r>
            <a:r>
              <a:rPr lang="en-US" sz="2800" b="1" i="1" dirty="0">
                <a:solidFill>
                  <a:srgbClr val="FF0000"/>
                </a:solidFill>
              </a:rPr>
              <a:t>Distance yourself </a:t>
            </a:r>
            <a:r>
              <a:rPr lang="en-US" sz="2800" b="1" i="1" dirty="0"/>
              <a:t>from your partner, but stay together! </a:t>
            </a:r>
          </a:p>
          <a:p>
            <a:r>
              <a:rPr lang="en-US" sz="2800" b="1" i="1" dirty="0"/>
              <a:t>If symptomatic, treat with same medications as bradycardia.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0"/>
            <a:ext cx="7467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9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Responsive: (ABC’s) Airway, Breathing, Circulation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Unresponsive: (CAB) Circulation, Airway, Breathing.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*</a:t>
            </a:r>
            <a:r>
              <a:rPr lang="en-US" dirty="0">
                <a:solidFill>
                  <a:srgbClr val="FF0000"/>
                </a:solidFill>
              </a:rPr>
              <a:t>Remember the basics: BLS before ACLS  </a:t>
            </a:r>
          </a:p>
        </p:txBody>
      </p:sp>
    </p:spTree>
    <p:extLst>
      <p:ext uri="{BB962C8B-B14F-4D97-AF65-F5344CB8AC3E}">
        <p14:creationId xmlns:p14="http://schemas.microsoft.com/office/powerpoint/2010/main" val="2092377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2nd Degree Heart Block, type 1</a:t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aka “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Wenckebach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600" dirty="0"/>
              <a:t>Not treatable in ACLS unless symptomatic</a:t>
            </a:r>
          </a:p>
          <a:p>
            <a:r>
              <a:rPr lang="en-US" sz="2600" dirty="0"/>
              <a:t>PRI- </a:t>
            </a:r>
            <a:r>
              <a:rPr lang="en-US" sz="2600" b="1" i="1" dirty="0"/>
              <a:t>Long, long, longer, DROP- must be a Wenckebach! </a:t>
            </a:r>
          </a:p>
          <a:p>
            <a:r>
              <a:rPr lang="en-US" sz="2600" b="1" i="1" dirty="0"/>
              <a:t>I.E. </a:t>
            </a:r>
            <a:r>
              <a:rPr lang="en-US" sz="2600" b="1" i="1" dirty="0">
                <a:solidFill>
                  <a:srgbClr val="FF0000"/>
                </a:solidFill>
              </a:rPr>
              <a:t>Steadily Drift apart </a:t>
            </a:r>
            <a:r>
              <a:rPr lang="en-US" sz="2600" b="1" i="1" dirty="0"/>
              <a:t>until you break up!</a:t>
            </a:r>
          </a:p>
          <a:p>
            <a:r>
              <a:rPr lang="en-US" sz="2600" b="1" i="1" dirty="0"/>
              <a:t>If symptomatic, treat with same medications as bradycardia.</a:t>
            </a:r>
          </a:p>
          <a:p>
            <a:pPr marL="0" indent="0">
              <a:buNone/>
            </a:pPr>
            <a:br>
              <a:rPr lang="en-US" sz="2400" b="1" i="1" dirty="0"/>
            </a:br>
            <a:endParaRPr lang="en-US" sz="2400" b="1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7620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247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2</a:t>
            </a:r>
            <a:r>
              <a:rPr lang="en-US" baseline="30000" dirty="0">
                <a:latin typeface="Aharoni" pitchFamily="2" charset="-79"/>
                <a:cs typeface="Aharoni" pitchFamily="2" charset="-79"/>
              </a:rPr>
              <a:t>nd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Degree, Type 2 Heart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800" dirty="0"/>
              <a:t>Blocked P waves/dropped QRS Complexes</a:t>
            </a:r>
          </a:p>
          <a:p>
            <a:r>
              <a:rPr lang="en-US" sz="1800" b="1" i="1" dirty="0"/>
              <a:t>If some Ps don’t have Qs, then you have a Mobitz 2</a:t>
            </a:r>
          </a:p>
          <a:p>
            <a:r>
              <a:rPr lang="en-US" sz="1800" b="1" i="1" dirty="0"/>
              <a:t>I.E. </a:t>
            </a:r>
            <a:r>
              <a:rPr lang="en-US" sz="1800" b="1" i="1" dirty="0">
                <a:solidFill>
                  <a:srgbClr val="FF0000"/>
                </a:solidFill>
              </a:rPr>
              <a:t>On again, off again </a:t>
            </a:r>
            <a:r>
              <a:rPr lang="en-US" sz="1800" b="1" i="1" dirty="0"/>
              <a:t>relationship!</a:t>
            </a:r>
          </a:p>
          <a:p>
            <a:r>
              <a:rPr lang="en-US" sz="1800" dirty="0"/>
              <a:t>This is getting worse…</a:t>
            </a:r>
          </a:p>
          <a:p>
            <a:r>
              <a:rPr lang="en-US" sz="1800" dirty="0"/>
              <a:t>Always get a 12-lead?</a:t>
            </a:r>
          </a:p>
          <a:p>
            <a:r>
              <a:rPr lang="en-US" sz="1800" dirty="0"/>
              <a:t>Treatment:</a:t>
            </a:r>
          </a:p>
          <a:p>
            <a:pPr lvl="1"/>
            <a:r>
              <a:rPr lang="en-US" sz="1800" dirty="0"/>
              <a:t>No Atropine!</a:t>
            </a:r>
          </a:p>
          <a:p>
            <a:pPr lvl="1"/>
            <a:r>
              <a:rPr lang="en-US" sz="1800" dirty="0"/>
              <a:t>Pacing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200"/>
            <a:ext cx="6858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560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Aharoni" pitchFamily="2" charset="-79"/>
                <a:cs typeface="Aharoni" pitchFamily="2" charset="-79"/>
              </a:rPr>
              <a:t>3</a:t>
            </a:r>
            <a:r>
              <a:rPr lang="en-US" b="1" baseline="30000" dirty="0">
                <a:latin typeface="Aharoni" pitchFamily="2" charset="-79"/>
                <a:cs typeface="Aharoni" pitchFamily="2" charset="-79"/>
              </a:rPr>
              <a:t>rd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Degree Heart Block</a:t>
            </a:r>
            <a:br>
              <a:rPr lang="en-US" b="1" dirty="0">
                <a:latin typeface="Aharoni" pitchFamily="2" charset="-79"/>
                <a:cs typeface="Aharoni" pitchFamily="2" charset="-79"/>
              </a:rPr>
            </a:br>
            <a:r>
              <a:rPr lang="en-US" b="1" dirty="0">
                <a:latin typeface="Aharoni" pitchFamily="2" charset="-79"/>
                <a:cs typeface="Aharoni" pitchFamily="2" charset="-79"/>
              </a:rPr>
              <a:t> (Complete Heart Block)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dirty="0"/>
              <a:t>Usually Bradycardic, Irregular</a:t>
            </a:r>
          </a:p>
          <a:p>
            <a:r>
              <a:rPr lang="en-US" sz="2000" dirty="0"/>
              <a:t>Won’t take long</a:t>
            </a:r>
            <a:r>
              <a:rPr lang="en-US" sz="2000" b="1" i="1" dirty="0"/>
              <a:t>…NEED TO TREAT!</a:t>
            </a:r>
          </a:p>
          <a:p>
            <a:r>
              <a:rPr lang="en-US" sz="2000" b="1" i="1" dirty="0"/>
              <a:t>If the Ps and Qs do not agree, then you have a 3</a:t>
            </a:r>
            <a:r>
              <a:rPr lang="en-US" sz="2000" b="1" i="1" baseline="30000" dirty="0"/>
              <a:t>rd</a:t>
            </a:r>
            <a:r>
              <a:rPr lang="en-US" sz="2000" b="1" i="1" dirty="0"/>
              <a:t> degree!</a:t>
            </a:r>
          </a:p>
          <a:p>
            <a:r>
              <a:rPr lang="en-US" sz="2000" b="1" i="1" dirty="0">
                <a:solidFill>
                  <a:srgbClr val="FF0000"/>
                </a:solidFill>
              </a:rPr>
              <a:t>Complete breakdown </a:t>
            </a:r>
            <a:r>
              <a:rPr lang="en-US" sz="2000" b="1" i="1" dirty="0"/>
              <a:t>of the relationship!</a:t>
            </a:r>
          </a:p>
          <a:p>
            <a:r>
              <a:rPr lang="en-US" sz="2000" b="1" i="1" dirty="0"/>
              <a:t>Treatment:</a:t>
            </a:r>
          </a:p>
          <a:p>
            <a:pPr lvl="1"/>
            <a:r>
              <a:rPr lang="en-US" sz="2000" b="1" i="1" dirty="0"/>
              <a:t>No Atropine	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Pacing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962400"/>
            <a:ext cx="60293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95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>
                <a:latin typeface="Aharoni" pitchFamily="2" charset="-79"/>
                <a:cs typeface="Aharoni" pitchFamily="2" charset="-79"/>
              </a:rPr>
              <a:t>Cardiac 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Set pacer to 60-80 bpm</a:t>
            </a:r>
          </a:p>
          <a:p>
            <a:r>
              <a:rPr lang="en-US" dirty="0"/>
              <a:t>Slowly increase mA until electrical capture</a:t>
            </a:r>
          </a:p>
          <a:p>
            <a:r>
              <a:rPr lang="en-US" dirty="0"/>
              <a:t>Confirm mechanical capture via SPO2 </a:t>
            </a:r>
            <a:r>
              <a:rPr lang="en-US" dirty="0" err="1"/>
              <a:t>Pleth</a:t>
            </a:r>
            <a:r>
              <a:rPr lang="en-US" dirty="0"/>
              <a:t> waveform. </a:t>
            </a:r>
          </a:p>
        </p:txBody>
      </p:sp>
    </p:spTree>
    <p:extLst>
      <p:ext uri="{BB962C8B-B14F-4D97-AF65-F5344CB8AC3E}">
        <p14:creationId xmlns:p14="http://schemas.microsoft.com/office/powerpoint/2010/main" val="3888186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>
                <a:latin typeface="Aharoni" pitchFamily="2" charset="-79"/>
                <a:cs typeface="Aharoni" pitchFamily="2" charset="-79"/>
              </a:rPr>
              <a:t>Sinus Tachycardia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			HR: 101-149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2743200"/>
            <a:ext cx="75247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54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Supra Ventricular Tachycardia</a:t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(SVT)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133600"/>
            <a:ext cx="8153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1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Supra Ventricular Tachycardia</a:t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(SVT)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/>
              <a:t>Firing somewhere </a:t>
            </a:r>
            <a:r>
              <a:rPr lang="en-US" u="sng" dirty="0"/>
              <a:t>above</a:t>
            </a:r>
            <a:r>
              <a:rPr lang="en-US" dirty="0"/>
              <a:t> the Ventricles</a:t>
            </a:r>
          </a:p>
          <a:p>
            <a:r>
              <a:rPr lang="en-US" dirty="0"/>
              <a:t>Treatable when sustained HR of 150 or &gt; BPM per ACLS</a:t>
            </a:r>
          </a:p>
          <a:p>
            <a:r>
              <a:rPr lang="en-US" dirty="0"/>
              <a:t>Regular and </a:t>
            </a:r>
            <a:r>
              <a:rPr lang="en-US" b="1" i="1" dirty="0"/>
              <a:t>FAST!</a:t>
            </a:r>
          </a:p>
          <a:p>
            <a:r>
              <a:rPr lang="en-US" dirty="0"/>
              <a:t>If stable perform 12-lead! Use Valsalva Maneuver First (Think BLS)</a:t>
            </a:r>
          </a:p>
          <a:p>
            <a:r>
              <a:rPr lang="en-US" dirty="0"/>
              <a:t>Stable= Drugs. </a:t>
            </a:r>
            <a:r>
              <a:rPr lang="en-US" dirty="0">
                <a:solidFill>
                  <a:srgbClr val="FF0000"/>
                </a:solidFill>
              </a:rPr>
              <a:t>Adenosine </a:t>
            </a:r>
            <a:r>
              <a:rPr lang="en-US" dirty="0"/>
              <a:t>6mg, 12mg, done.</a:t>
            </a:r>
          </a:p>
          <a:p>
            <a:pPr lvl="1"/>
            <a:r>
              <a:rPr lang="en-US" dirty="0"/>
              <a:t>Inhibits neurotransmitters</a:t>
            </a:r>
          </a:p>
          <a:p>
            <a:pPr lvl="1"/>
            <a:r>
              <a:rPr lang="en-US" dirty="0"/>
              <a:t>“Resets” heart</a:t>
            </a:r>
          </a:p>
          <a:p>
            <a:pPr lvl="1"/>
            <a:r>
              <a:rPr lang="en-US" dirty="0"/>
              <a:t>Asystole for 3-5 seconds</a:t>
            </a:r>
          </a:p>
          <a:p>
            <a:pPr lvl="1"/>
            <a:r>
              <a:rPr lang="en-US" dirty="0"/>
              <a:t>Causes a transient heart block in the AV node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91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Supra Ventricular Tachycardia</a:t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(SVT)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Unstable= Electricity. Synchronized Cardioversion. (sedate first) 100 J,200J, 300J 360J* (discussed in class)</a:t>
            </a:r>
          </a:p>
          <a:p>
            <a:r>
              <a:rPr lang="en-US" dirty="0"/>
              <a:t>MAKE SURE YOU PUSH SYNCH BUTTON! </a:t>
            </a:r>
          </a:p>
          <a:p>
            <a:endParaRPr lang="en-US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9413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Ventricular Tachycardia</a:t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With Pulses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618"/>
            <a:ext cx="8229600" cy="4525963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67000"/>
            <a:ext cx="7543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28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Extremely dangerous arrhythmia</a:t>
            </a:r>
          </a:p>
          <a:p>
            <a:r>
              <a:rPr lang="en-US" dirty="0"/>
              <a:t>Patient wont last long</a:t>
            </a:r>
          </a:p>
          <a:p>
            <a:r>
              <a:rPr lang="en-US" dirty="0"/>
              <a:t>12-lead if stable</a:t>
            </a:r>
          </a:p>
          <a:p>
            <a:r>
              <a:rPr lang="en-US" dirty="0"/>
              <a:t>Wide and Bizarre pattern and regular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Ventricular Tachycardia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With Pulses</a:t>
            </a:r>
          </a:p>
        </p:txBody>
      </p:sp>
    </p:spTree>
    <p:extLst>
      <p:ext uri="{BB962C8B-B14F-4D97-AF65-F5344CB8AC3E}">
        <p14:creationId xmlns:p14="http://schemas.microsoft.com/office/powerpoint/2010/main" val="331012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Basic Life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Responsiveness</a:t>
            </a:r>
          </a:p>
          <a:p>
            <a:r>
              <a:rPr lang="en-US" dirty="0">
                <a:solidFill>
                  <a:schemeClr val="bg1"/>
                </a:solidFill>
              </a:rPr>
              <a:t>Pulse/Breathing within 10 seconds</a:t>
            </a:r>
          </a:p>
          <a:p>
            <a:r>
              <a:rPr lang="en-US" dirty="0">
                <a:solidFill>
                  <a:schemeClr val="bg1"/>
                </a:solidFill>
              </a:rPr>
              <a:t>Agonal Respirations =Cardiac Arrest</a:t>
            </a:r>
          </a:p>
          <a:p>
            <a:r>
              <a:rPr lang="en-US" dirty="0">
                <a:solidFill>
                  <a:schemeClr val="bg1"/>
                </a:solidFill>
              </a:rPr>
              <a:t>Chest Compressions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Ratio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Rate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Depth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Recoil?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36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Ventricular Tachycardia</a:t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With Pulses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Treatment:</a:t>
            </a:r>
          </a:p>
          <a:p>
            <a:pPr marL="0" indent="0">
              <a:buNone/>
            </a:pPr>
            <a:r>
              <a:rPr lang="en-US" sz="2400" dirty="0"/>
              <a:t>-Valsalva maneuver first (Think BLS)</a:t>
            </a:r>
          </a:p>
          <a:p>
            <a:pPr marL="0" indent="0">
              <a:buNone/>
            </a:pPr>
            <a:r>
              <a:rPr lang="en-US" b="1" u="sng" dirty="0"/>
              <a:t>Stable</a:t>
            </a:r>
          </a:p>
          <a:p>
            <a:pPr>
              <a:buFontTx/>
              <a:buChar char="-"/>
            </a:pPr>
            <a:r>
              <a:rPr lang="en-US" dirty="0"/>
              <a:t>Use </a:t>
            </a:r>
            <a:r>
              <a:rPr lang="en-US" dirty="0" err="1">
                <a:solidFill>
                  <a:srgbClr val="FF0000"/>
                </a:solidFill>
              </a:rPr>
              <a:t>Amiodorone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en-US" dirty="0"/>
              <a:t>Anti-arrhythmic</a:t>
            </a:r>
          </a:p>
          <a:p>
            <a:pPr lvl="1">
              <a:buFontTx/>
              <a:buChar char="-"/>
            </a:pPr>
            <a:r>
              <a:rPr lang="en-US" dirty="0"/>
              <a:t>Works on the Atria and the Ventricles</a:t>
            </a:r>
          </a:p>
          <a:p>
            <a:pPr lvl="1">
              <a:buFontTx/>
              <a:buChar char="-"/>
            </a:pPr>
            <a:r>
              <a:rPr lang="en-US" dirty="0"/>
              <a:t>150 mg bolus over 10min, repeat X1. </a:t>
            </a:r>
          </a:p>
          <a:p>
            <a:pPr lvl="1">
              <a:buFontTx/>
              <a:buChar char="-"/>
            </a:pPr>
            <a:r>
              <a:rPr lang="en-US" dirty="0"/>
              <a:t>1 mg/min maintenance drip if you break rhythm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71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Ventricular Tachycardia</a:t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With Pulses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Stable</a:t>
            </a:r>
          </a:p>
          <a:p>
            <a:pPr>
              <a:buFontTx/>
              <a:buChar char="-"/>
            </a:pPr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Lidocaine</a:t>
            </a:r>
          </a:p>
          <a:p>
            <a:pPr lvl="1">
              <a:buFontTx/>
              <a:buChar char="-"/>
            </a:pPr>
            <a:r>
              <a:rPr lang="en-US" dirty="0"/>
              <a:t>Anti-arrhythmic</a:t>
            </a:r>
          </a:p>
          <a:p>
            <a:pPr lvl="1">
              <a:buFontTx/>
              <a:buChar char="-"/>
            </a:pPr>
            <a:r>
              <a:rPr lang="en-US" dirty="0"/>
              <a:t>Works on the Atria and the Ventricles</a:t>
            </a:r>
          </a:p>
          <a:p>
            <a:pPr lvl="1">
              <a:buFontTx/>
              <a:buChar char="-"/>
            </a:pPr>
            <a:r>
              <a:rPr lang="en-US" dirty="0"/>
              <a:t>1-1.5 mg/kg bolus over 10min, repeat 0.5-0.75 mg/kg with max of 3mg/kg.  </a:t>
            </a:r>
          </a:p>
          <a:p>
            <a:pPr lvl="1">
              <a:buFontTx/>
              <a:buChar char="-"/>
            </a:pPr>
            <a:r>
              <a:rPr lang="en-US" dirty="0"/>
              <a:t>1-4 mg/min maintenance drip if you break rhythm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18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Ventricular Tachycardia</a:t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With Pulses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u="sng" dirty="0"/>
              <a:t>Unstable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Electricity (Monophasic) aka synchronized cardioversion. </a:t>
            </a:r>
          </a:p>
          <a:p>
            <a:pPr marL="0" indent="0">
              <a:buNone/>
            </a:pPr>
            <a:r>
              <a:rPr lang="en-US" sz="2400" dirty="0"/>
              <a:t>100J,200J, 300J 360J</a:t>
            </a:r>
          </a:p>
          <a:p>
            <a:pPr marL="0" indent="0">
              <a:buNone/>
            </a:pPr>
            <a:r>
              <a:rPr lang="en-US" sz="2400" dirty="0"/>
              <a:t>Try to sedate first. Don’t delay treatment.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762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Atrial Fibrillation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66" y="1455169"/>
            <a:ext cx="8229600" cy="4525963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708660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83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Atrial Fibrillation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66" y="1455169"/>
            <a:ext cx="8229600" cy="4525963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800" dirty="0"/>
              <a:t>Irregularly irregular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-Typically benign and patient’s can live out a normal life with rate controlling medications and anticoagulants.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-Typically presents as palpitations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-Only treat if sustained HR </a:t>
            </a:r>
            <a:r>
              <a:rPr lang="en-US" sz="2800"/>
              <a:t>of 150 </a:t>
            </a:r>
            <a:r>
              <a:rPr lang="en-US" sz="2800" dirty="0"/>
              <a:t>or &gt;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75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Atrial Fibrillation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187"/>
            <a:ext cx="8229600" cy="4525963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Valsalva maneuver first (Think BLS)</a:t>
            </a:r>
          </a:p>
          <a:p>
            <a:pPr marL="0" indent="0">
              <a:buNone/>
            </a:pPr>
            <a:r>
              <a:rPr lang="en-US" sz="2800" b="1" u="sng" dirty="0"/>
              <a:t>Treatment:</a:t>
            </a:r>
          </a:p>
          <a:p>
            <a:pPr marL="0" indent="0">
              <a:buNone/>
            </a:pPr>
            <a:r>
              <a:rPr lang="en-US" sz="2800" dirty="0"/>
              <a:t>Stable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400" dirty="0"/>
              <a:t>-</a:t>
            </a:r>
            <a:r>
              <a:rPr lang="en-US" sz="2400" dirty="0">
                <a:solidFill>
                  <a:srgbClr val="FF0000"/>
                </a:solidFill>
              </a:rPr>
              <a:t>Diltiazem</a:t>
            </a:r>
            <a:r>
              <a:rPr lang="en-US" sz="2400" dirty="0"/>
              <a:t> (0.25mg/kg slow IV push over 2 min)</a:t>
            </a:r>
          </a:p>
          <a:p>
            <a:pPr marL="0" indent="0">
              <a:buNone/>
            </a:pPr>
            <a:r>
              <a:rPr lang="en-US" sz="2400" dirty="0"/>
              <a:t>	-May repeat x1 at 0.35 mg/k</a:t>
            </a:r>
          </a:p>
          <a:p>
            <a:pPr marL="0" indent="0">
              <a:buNone/>
            </a:pPr>
            <a:r>
              <a:rPr lang="en-US" sz="2800" dirty="0"/>
              <a:t>Unstable</a:t>
            </a:r>
          </a:p>
          <a:p>
            <a:pPr marL="0" indent="0">
              <a:buNone/>
            </a:pPr>
            <a:r>
              <a:rPr lang="en-US" sz="2400" dirty="0"/>
              <a:t>	-Synchronized Cardioversion</a:t>
            </a:r>
          </a:p>
          <a:p>
            <a:pPr marL="0" indent="0">
              <a:buNone/>
            </a:pPr>
            <a:r>
              <a:rPr lang="en-US" sz="2400" dirty="0"/>
              <a:t>	-</a:t>
            </a:r>
            <a:r>
              <a:rPr lang="en-US" sz="2400" dirty="0">
                <a:solidFill>
                  <a:srgbClr val="FF0000"/>
                </a:solidFill>
              </a:rPr>
              <a:t>Use extreme caution?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</a:rPr>
              <a:t>- Recommended dose = </a:t>
            </a:r>
            <a:r>
              <a:rPr lang="en-US" sz="2400" dirty="0">
                <a:solidFill>
                  <a:srgbClr val="FF0000"/>
                </a:solidFill>
              </a:rPr>
              <a:t>120-200J</a:t>
            </a:r>
          </a:p>
        </p:txBody>
      </p:sp>
    </p:spTree>
    <p:extLst>
      <p:ext uri="{BB962C8B-B14F-4D97-AF65-F5344CB8AC3E}">
        <p14:creationId xmlns:p14="http://schemas.microsoft.com/office/powerpoint/2010/main" val="41569040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Cardiac Arrest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187"/>
            <a:ext cx="8229600" cy="4525963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*Think BLS before ACLS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-Early CPR and Defibrillation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-Use a systematic Approach to integrate ALS Skills and medications.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-Can be categorized into two groups: Shockable and Non-Shockable.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-Shockable: V-Fib and V-Tach w/o pulses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-Non-Shockable: PEA and Asystole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71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52400"/>
            <a:ext cx="8585199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165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Ventricular Fibrillation</a:t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(V-Fib)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7620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380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Ventricular Fibrillation</a:t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(V-Fib)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r>
              <a:rPr lang="en-US" sz="11200" dirty="0"/>
              <a:t>Won’t have a pulse</a:t>
            </a:r>
          </a:p>
          <a:p>
            <a:endParaRPr lang="en-US" sz="11200" dirty="0"/>
          </a:p>
          <a:p>
            <a:r>
              <a:rPr lang="en-US" sz="11200" dirty="0"/>
              <a:t>Fine or coarse</a:t>
            </a:r>
          </a:p>
          <a:p>
            <a:pPr marL="0" indent="0">
              <a:buNone/>
            </a:pPr>
            <a:endParaRPr lang="en-US" sz="11200" dirty="0"/>
          </a:p>
          <a:p>
            <a:r>
              <a:rPr lang="en-US" sz="11200" dirty="0"/>
              <a:t>Shock-able rhythm</a:t>
            </a:r>
          </a:p>
          <a:p>
            <a:endParaRPr lang="en-US" sz="11200" dirty="0"/>
          </a:p>
          <a:p>
            <a:r>
              <a:rPr lang="en-US" sz="11200" dirty="0"/>
              <a:t>Start at 360J, and continue at 360J* (With a MONO-phasic Defibrillator)</a:t>
            </a:r>
          </a:p>
          <a:p>
            <a:endParaRPr lang="en-US" sz="11200" dirty="0"/>
          </a:p>
          <a:p>
            <a:r>
              <a:rPr lang="en-US" sz="11200" dirty="0"/>
              <a:t>High Quality CPR</a:t>
            </a:r>
          </a:p>
          <a:p>
            <a:endParaRPr lang="en-US" sz="4200" dirty="0"/>
          </a:p>
          <a:p>
            <a:endParaRPr lang="en-US" sz="3800" dirty="0"/>
          </a:p>
          <a:p>
            <a:endParaRPr lang="en-US" sz="4200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830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Coronary Perfusion Pressure</a:t>
            </a:r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0D71FC51-E9FF-AA4D-99A9-757969620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980"/>
            <a:ext cx="8229600" cy="3604402"/>
          </a:xfr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16896518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Ventricular Fibrillation</a:t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(V-Fib)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" y="1676400"/>
            <a:ext cx="8229600" cy="4525963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/>
              <a:t>Epinephrine- 1mg every 3-5 minutes (no MAX)</a:t>
            </a:r>
          </a:p>
          <a:p>
            <a:pPr lvl="1"/>
            <a:r>
              <a:rPr lang="en-US" sz="2400" dirty="0"/>
              <a:t>Hormone naturally occurring in the body</a:t>
            </a:r>
          </a:p>
          <a:p>
            <a:pPr lvl="1"/>
            <a:r>
              <a:rPr lang="en-US" sz="2400" dirty="0"/>
              <a:t>Affects the Sympathetic Nervous System</a:t>
            </a:r>
          </a:p>
          <a:p>
            <a:pPr lvl="1"/>
            <a:r>
              <a:rPr lang="en-US" sz="2400" dirty="0"/>
              <a:t>Constricts blood vessels, increases peripheral resistance</a:t>
            </a:r>
          </a:p>
          <a:p>
            <a:pPr lvl="1"/>
            <a:r>
              <a:rPr lang="en-US" sz="2400" dirty="0"/>
              <a:t>Increases Heart Rate (Inotropic effects and Chronotropic effects) (contractility and rate)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Amiodarone- 300mg, then 150mg (450mg MAX)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643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Ventricular Fibrillation</a:t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(V-Fib)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" y="1676400"/>
            <a:ext cx="8229600" cy="4525963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/>
              <a:t>Lidocaine- Initial dose of 1-1.5 mg/kg</a:t>
            </a:r>
          </a:p>
          <a:p>
            <a:endParaRPr lang="en-US" sz="2800" dirty="0"/>
          </a:p>
          <a:p>
            <a:r>
              <a:rPr lang="en-US" sz="2800" dirty="0"/>
              <a:t>Additional dose of 0.5-0.75 mg/kg </a:t>
            </a:r>
          </a:p>
          <a:p>
            <a:endParaRPr lang="en-US" sz="2800" dirty="0"/>
          </a:p>
          <a:p>
            <a:r>
              <a:rPr lang="en-US" sz="2800" dirty="0"/>
              <a:t>Max of 3 doses or total of 3mg/kg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2244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Ventricular Tachycardia</a:t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w/o pulses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9" y="2057281"/>
            <a:ext cx="7547502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121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Ventricular Tachycardia</a:t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w/o Pulses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4200" dirty="0"/>
          </a:p>
          <a:p>
            <a:r>
              <a:rPr lang="en-US" sz="4200" dirty="0"/>
              <a:t>Fine or coarse</a:t>
            </a:r>
          </a:p>
          <a:p>
            <a:pPr marL="0" indent="0">
              <a:buNone/>
            </a:pPr>
            <a:endParaRPr lang="en-US" sz="4200" dirty="0"/>
          </a:p>
          <a:p>
            <a:r>
              <a:rPr lang="en-US" sz="4200" dirty="0"/>
              <a:t>Shock-able rhythm</a:t>
            </a:r>
          </a:p>
          <a:p>
            <a:endParaRPr lang="en-US" sz="4200" dirty="0"/>
          </a:p>
          <a:p>
            <a:r>
              <a:rPr lang="en-US" sz="4200" dirty="0"/>
              <a:t>Start at 360J, and continue at 360J* (With a MONO-phasic Defibrillator)</a:t>
            </a:r>
          </a:p>
          <a:p>
            <a:endParaRPr lang="en-US" sz="4200" dirty="0"/>
          </a:p>
          <a:p>
            <a:r>
              <a:rPr lang="en-US" sz="4200" dirty="0"/>
              <a:t>High Quality CPR</a:t>
            </a:r>
          </a:p>
          <a:p>
            <a:endParaRPr lang="en-US" sz="4200" dirty="0"/>
          </a:p>
          <a:p>
            <a:r>
              <a:rPr lang="en-US" sz="4200" dirty="0"/>
              <a:t>Epinephrine- 1mg every 3-5 minutes (no MAX)</a:t>
            </a:r>
          </a:p>
          <a:p>
            <a:endParaRPr lang="en-US" sz="4200" dirty="0"/>
          </a:p>
          <a:p>
            <a:r>
              <a:rPr lang="en-US" sz="4200" dirty="0"/>
              <a:t>Amiodarone- 300mg, then 150mg (450mg MAX) or Lidocaine- 1-1.5 mg/kg, then 0.5-0.75 mg/kg. </a:t>
            </a:r>
          </a:p>
          <a:p>
            <a:pPr marL="0" indent="0">
              <a:buNone/>
            </a:pPr>
            <a:endParaRPr lang="en-US" sz="4200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72260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Pulseless Electrical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760351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472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Pulseless Electrical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r>
              <a:rPr lang="en-US" sz="8000" dirty="0"/>
              <a:t>Organized rhythm without a pulse. </a:t>
            </a:r>
          </a:p>
          <a:p>
            <a:endParaRPr lang="en-US" sz="8000" dirty="0"/>
          </a:p>
          <a:p>
            <a:r>
              <a:rPr lang="en-US" sz="8000" dirty="0"/>
              <a:t>Typically resembles Normal Sinus in origin.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dirty="0"/>
              <a:t>NON- SHOCKABLE!</a:t>
            </a:r>
          </a:p>
          <a:p>
            <a:endParaRPr lang="en-US" sz="8000" dirty="0"/>
          </a:p>
          <a:p>
            <a:r>
              <a:rPr lang="en-US" sz="8000" dirty="0"/>
              <a:t>Remember H and T’s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dirty="0"/>
              <a:t> High quality CPR </a:t>
            </a:r>
          </a:p>
          <a:p>
            <a:endParaRPr lang="en-US" sz="8000" dirty="0"/>
          </a:p>
          <a:p>
            <a:r>
              <a:rPr lang="en-US" sz="8000" dirty="0"/>
              <a:t>Epinephrine, 1.0 mg</a:t>
            </a:r>
          </a:p>
          <a:p>
            <a:pPr marL="0" indent="0">
              <a:buNone/>
            </a:pPr>
            <a:endParaRPr lang="en-US" sz="8000" dirty="0"/>
          </a:p>
          <a:p>
            <a:r>
              <a:rPr lang="en-US" sz="8000" dirty="0">
                <a:solidFill>
                  <a:srgbClr val="FF0000"/>
                </a:solidFill>
              </a:rPr>
              <a:t>P</a:t>
            </a:r>
            <a:r>
              <a:rPr lang="en-US" sz="8000" dirty="0"/>
              <a:t>ush </a:t>
            </a:r>
            <a:r>
              <a:rPr lang="en-US" sz="8000" dirty="0">
                <a:solidFill>
                  <a:srgbClr val="FF0000"/>
                </a:solidFill>
              </a:rPr>
              <a:t>E</a:t>
            </a:r>
            <a:r>
              <a:rPr lang="en-US" sz="8000" dirty="0"/>
              <a:t>pi </a:t>
            </a:r>
            <a:r>
              <a:rPr lang="en-US" sz="8000" dirty="0">
                <a:solidFill>
                  <a:srgbClr val="FF0000"/>
                </a:solidFill>
              </a:rPr>
              <a:t>A</a:t>
            </a:r>
            <a:r>
              <a:rPr lang="en-US" sz="8000" dirty="0"/>
              <a:t>lways</a:t>
            </a:r>
          </a:p>
          <a:p>
            <a:endParaRPr lang="en-US" sz="80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23483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Aharoni" pitchFamily="2" charset="-79"/>
                <a:cs typeface="Aharoni" pitchFamily="2" charset="-79"/>
              </a:rPr>
              <a:t>Asystole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(Flat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7848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0809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Aharoni" pitchFamily="2" charset="-79"/>
                <a:cs typeface="Aharoni" pitchFamily="2" charset="-79"/>
              </a:rPr>
              <a:t>Asystole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(Flat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Heart not producing </a:t>
            </a:r>
            <a:r>
              <a:rPr lang="en-US" b="1" i="1" u="sng" dirty="0"/>
              <a:t>ANY </a:t>
            </a:r>
            <a:r>
              <a:rPr lang="en-US" dirty="0"/>
              <a:t>electrical activity</a:t>
            </a:r>
          </a:p>
          <a:p>
            <a:r>
              <a:rPr lang="en-US" dirty="0"/>
              <a:t>NON-Shockable Rhythm</a:t>
            </a:r>
          </a:p>
          <a:p>
            <a:r>
              <a:rPr lang="en-US" dirty="0"/>
              <a:t>Patient is DEAD</a:t>
            </a:r>
          </a:p>
          <a:p>
            <a:r>
              <a:rPr lang="en-US" dirty="0"/>
              <a:t>Treatment:</a:t>
            </a:r>
          </a:p>
          <a:p>
            <a:pPr lvl="1"/>
            <a:r>
              <a:rPr lang="en-US" dirty="0"/>
              <a:t>High quality CPR</a:t>
            </a:r>
          </a:p>
          <a:p>
            <a:pPr lvl="1"/>
            <a:r>
              <a:rPr lang="en-US" dirty="0"/>
              <a:t>Epinephrine- 1.0mg (no max)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524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H’s and T’s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numCol="2">
            <a:normAutofit fontScale="92500"/>
          </a:bodyPr>
          <a:lstStyle/>
          <a:p>
            <a:r>
              <a:rPr lang="en-US" dirty="0" err="1"/>
              <a:t>Hypovolemia</a:t>
            </a:r>
            <a:endParaRPr lang="en-US" dirty="0"/>
          </a:p>
          <a:p>
            <a:r>
              <a:rPr lang="en-US" dirty="0"/>
              <a:t>Hypoxia</a:t>
            </a:r>
          </a:p>
          <a:p>
            <a:r>
              <a:rPr lang="en-US" dirty="0"/>
              <a:t>Hydrogen Ions (acidosis)</a:t>
            </a:r>
          </a:p>
          <a:p>
            <a:r>
              <a:rPr lang="en-US" dirty="0"/>
              <a:t>Hyper/Hypo </a:t>
            </a:r>
            <a:r>
              <a:rPr lang="en-US" dirty="0" err="1"/>
              <a:t>kalemia</a:t>
            </a:r>
            <a:endParaRPr lang="en-US" dirty="0"/>
          </a:p>
          <a:p>
            <a:r>
              <a:rPr lang="en-US" dirty="0"/>
              <a:t>Hypothermia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Toxins</a:t>
            </a:r>
          </a:p>
          <a:p>
            <a:r>
              <a:rPr lang="en-US" dirty="0"/>
              <a:t>Tamponade (cardiac)</a:t>
            </a:r>
          </a:p>
          <a:p>
            <a:r>
              <a:rPr lang="en-US" dirty="0"/>
              <a:t>Tension Pneumothorax</a:t>
            </a:r>
          </a:p>
          <a:p>
            <a:r>
              <a:rPr lang="en-US" dirty="0"/>
              <a:t>Thrombosis (coronary)</a:t>
            </a:r>
          </a:p>
          <a:p>
            <a:r>
              <a:rPr lang="en-US" dirty="0"/>
              <a:t>Thrombosis (Pulmonary)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065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ROSC: Post Cardiac Arrest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numCol="2"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Optimize ventilation and oxygenation</a:t>
            </a:r>
          </a:p>
          <a:p>
            <a:r>
              <a:rPr lang="en-US" sz="2400" dirty="0"/>
              <a:t>Treat Hypotension</a:t>
            </a:r>
          </a:p>
          <a:p>
            <a:r>
              <a:rPr lang="en-US" sz="2400" dirty="0"/>
              <a:t>12-lead</a:t>
            </a:r>
          </a:p>
          <a:p>
            <a:r>
              <a:rPr lang="en-US" sz="2400" dirty="0"/>
              <a:t>Labs</a:t>
            </a:r>
          </a:p>
          <a:p>
            <a:r>
              <a:rPr lang="en-US" sz="2400" dirty="0"/>
              <a:t>Initiate hypothermia management</a:t>
            </a:r>
          </a:p>
          <a:p>
            <a:pPr lvl="1"/>
            <a:r>
              <a:rPr lang="en-US" sz="2400" dirty="0"/>
              <a:t>1-2L of cold normal saline</a:t>
            </a:r>
          </a:p>
          <a:p>
            <a:pPr lvl="1"/>
            <a:r>
              <a:rPr lang="en-US" sz="2400" dirty="0"/>
              <a:t>Temp of </a:t>
            </a:r>
            <a:r>
              <a:rPr lang="en-US" sz="2400" dirty="0">
                <a:solidFill>
                  <a:srgbClr val="FF0000"/>
                </a:solidFill>
              </a:rPr>
              <a:t>32-36 C</a:t>
            </a:r>
            <a:r>
              <a:rPr lang="en-US" sz="2400" dirty="0"/>
              <a:t> over 24 hours</a:t>
            </a:r>
          </a:p>
        </p:txBody>
      </p:sp>
    </p:spTree>
    <p:extLst>
      <p:ext uri="{BB962C8B-B14F-4D97-AF65-F5344CB8AC3E}">
        <p14:creationId xmlns:p14="http://schemas.microsoft.com/office/powerpoint/2010/main" val="48448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Optimizing Perfusion Assessment with Capnography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Rapidly and accurately alert providers to </a:t>
            </a:r>
            <a:r>
              <a:rPr lang="en-US" dirty="0">
                <a:solidFill>
                  <a:srgbClr val="FF0000"/>
                </a:solidFill>
              </a:rPr>
              <a:t>perfusion </a:t>
            </a:r>
            <a:r>
              <a:rPr lang="en-US" dirty="0">
                <a:solidFill>
                  <a:schemeClr val="bg1"/>
                </a:solidFill>
              </a:rPr>
              <a:t>and or metabolic problems</a:t>
            </a:r>
          </a:p>
          <a:p>
            <a:r>
              <a:rPr lang="en-US" dirty="0">
                <a:solidFill>
                  <a:schemeClr val="bg1"/>
                </a:solidFill>
              </a:rPr>
              <a:t>ETCO2 &gt; BP more crucial to specifically assessing perfusion status</a:t>
            </a:r>
          </a:p>
          <a:p>
            <a:r>
              <a:rPr lang="en-US" dirty="0">
                <a:solidFill>
                  <a:schemeClr val="bg1"/>
                </a:solidFill>
              </a:rPr>
              <a:t>ETCO2 greater than or equal to </a:t>
            </a:r>
            <a:r>
              <a:rPr lang="en-US" dirty="0">
                <a:solidFill>
                  <a:srgbClr val="FF0000"/>
                </a:solidFill>
              </a:rPr>
              <a:t>10</a:t>
            </a:r>
          </a:p>
          <a:p>
            <a:r>
              <a:rPr lang="en-US" dirty="0">
                <a:solidFill>
                  <a:schemeClr val="bg1"/>
                </a:solidFill>
              </a:rPr>
              <a:t>Optimal tool used to ensure high quality CPR.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227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THE END!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362200"/>
            <a:ext cx="2905103" cy="2519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5410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277387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Basic Life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 the AED/manual defibrillator as soon as it arrives</a:t>
            </a:r>
          </a:p>
          <a:p>
            <a:r>
              <a:rPr lang="en-US" dirty="0">
                <a:solidFill>
                  <a:schemeClr val="bg1"/>
                </a:solidFill>
              </a:rPr>
              <a:t>What if AED does not give commands?</a:t>
            </a:r>
          </a:p>
          <a:p>
            <a:r>
              <a:rPr lang="en-US" dirty="0">
                <a:solidFill>
                  <a:schemeClr val="bg1"/>
                </a:solidFill>
              </a:rPr>
              <a:t>ROSC with continuous compressions while the AED is charging or pre charge monitors.</a:t>
            </a:r>
          </a:p>
          <a:p>
            <a:r>
              <a:rPr lang="en-US" dirty="0">
                <a:solidFill>
                  <a:schemeClr val="bg1"/>
                </a:solidFill>
              </a:rPr>
              <a:t>Reassessment every 2 minutes or 5-7 cycles.  </a:t>
            </a:r>
          </a:p>
        </p:txBody>
      </p:sp>
    </p:spTree>
    <p:extLst>
      <p:ext uri="{BB962C8B-B14F-4D97-AF65-F5344CB8AC3E}">
        <p14:creationId xmlns:p14="http://schemas.microsoft.com/office/powerpoint/2010/main" val="81706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Basic Life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Ventilation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Maintain SAO2 of 94% or &gt;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Progression of the Airway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OPA vs NPA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BVM (2 rescuer only)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BVM rate (1 breath every 5-6s = 10-12 bpm)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Complications of excessive ventilations? 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4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Advanced Life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Please remember to </a:t>
            </a:r>
            <a:r>
              <a:rPr lang="en-US" b="1" dirty="0">
                <a:solidFill>
                  <a:srgbClr val="FF0000"/>
                </a:solidFill>
              </a:rPr>
              <a:t>think BLS </a:t>
            </a:r>
            <a:r>
              <a:rPr lang="en-US" dirty="0">
                <a:solidFill>
                  <a:schemeClr val="bg1"/>
                </a:solidFill>
              </a:rPr>
              <a:t>before ALS!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Unresponsive, pulseless, apneic?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Unresponsive, pulses, apneic?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Unresponsive, pulses, breathing?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AMS, pulses, breathing?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ETC……………..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Know causes (H and T’s ) </a:t>
            </a:r>
          </a:p>
        </p:txBody>
      </p:sp>
    </p:spTree>
    <p:extLst>
      <p:ext uri="{BB962C8B-B14F-4D97-AF65-F5344CB8AC3E}">
        <p14:creationId xmlns:p14="http://schemas.microsoft.com/office/powerpoint/2010/main" val="1680176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4715</TotalTime>
  <Words>1710</Words>
  <Application>Microsoft Macintosh PowerPoint</Application>
  <PresentationFormat>On-screen Show (4:3)</PresentationFormat>
  <Paragraphs>408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Aharoni</vt:lpstr>
      <vt:lpstr>Arial</vt:lpstr>
      <vt:lpstr>Calibri</vt:lpstr>
      <vt:lpstr>Office Theme</vt:lpstr>
      <vt:lpstr>2021 ACLS Review</vt:lpstr>
      <vt:lpstr>DISCLAIMER</vt:lpstr>
      <vt:lpstr>Assessment</vt:lpstr>
      <vt:lpstr>Basic Life Support</vt:lpstr>
      <vt:lpstr>Coronary Perfusion Pressure</vt:lpstr>
      <vt:lpstr>Optimizing Perfusion Assessment with Capnography</vt:lpstr>
      <vt:lpstr>Basic Life Support</vt:lpstr>
      <vt:lpstr>Basic Life Support</vt:lpstr>
      <vt:lpstr>Advanced Life Support</vt:lpstr>
      <vt:lpstr>Advanced Life Support</vt:lpstr>
      <vt:lpstr>Advanced Life Support</vt:lpstr>
      <vt:lpstr>Advanced Life Support</vt:lpstr>
      <vt:lpstr>Advanced Life Support</vt:lpstr>
      <vt:lpstr>Normal Capnography</vt:lpstr>
      <vt:lpstr>Bronchospasm</vt:lpstr>
      <vt:lpstr>Advanced Life Support</vt:lpstr>
      <vt:lpstr>Advanced Life Support</vt:lpstr>
      <vt:lpstr>Advanced Life Support</vt:lpstr>
      <vt:lpstr>Advanced Life Support</vt:lpstr>
      <vt:lpstr>Advanced Life Support</vt:lpstr>
      <vt:lpstr>Advanced Life Support</vt:lpstr>
      <vt:lpstr>Advanced Life Support</vt:lpstr>
      <vt:lpstr>Advanced Life Support</vt:lpstr>
      <vt:lpstr>Normal Sinus Rhythm </vt:lpstr>
      <vt:lpstr>Sinus Bradycardia </vt:lpstr>
      <vt:lpstr>Sinus Bradycardia </vt:lpstr>
      <vt:lpstr>Sinus Bradycardia </vt:lpstr>
      <vt:lpstr>PowerPoint Presentation</vt:lpstr>
      <vt:lpstr>1st Degree Heart Block</vt:lpstr>
      <vt:lpstr>2nd Degree Heart Block, type 1 aka “Wenckebach”</vt:lpstr>
      <vt:lpstr>2nd Degree, Type 2 Heart Block</vt:lpstr>
      <vt:lpstr>3rd Degree Heart Block  (Complete Heart Block)</vt:lpstr>
      <vt:lpstr>Cardiac Pacing</vt:lpstr>
      <vt:lpstr>Sinus Tachycardia</vt:lpstr>
      <vt:lpstr>Supra Ventricular Tachycardia (SVT)</vt:lpstr>
      <vt:lpstr>Supra Ventricular Tachycardia (SVT)</vt:lpstr>
      <vt:lpstr>Supra Ventricular Tachycardia (SVT)</vt:lpstr>
      <vt:lpstr>Ventricular Tachycardia With Pulses</vt:lpstr>
      <vt:lpstr>Ventricular Tachycardia With Pulses</vt:lpstr>
      <vt:lpstr>Ventricular Tachycardia With Pulses</vt:lpstr>
      <vt:lpstr>Ventricular Tachycardia With Pulses</vt:lpstr>
      <vt:lpstr>Ventricular Tachycardia With Pulses</vt:lpstr>
      <vt:lpstr>Atrial Fibrillation</vt:lpstr>
      <vt:lpstr>Atrial Fibrillation</vt:lpstr>
      <vt:lpstr>Atrial Fibrillation</vt:lpstr>
      <vt:lpstr>Cardiac Arrest </vt:lpstr>
      <vt:lpstr>PowerPoint Presentation</vt:lpstr>
      <vt:lpstr>Ventricular Fibrillation (V-Fib)</vt:lpstr>
      <vt:lpstr>Ventricular Fibrillation (V-Fib)</vt:lpstr>
      <vt:lpstr>Ventricular Fibrillation (V-Fib)</vt:lpstr>
      <vt:lpstr>Ventricular Fibrillation (V-Fib)</vt:lpstr>
      <vt:lpstr>Ventricular Tachycardia w/o pulses</vt:lpstr>
      <vt:lpstr>Ventricular Tachycardia w/o Pulses</vt:lpstr>
      <vt:lpstr>Pulseless Electrical Activity</vt:lpstr>
      <vt:lpstr>Pulseless Electrical Activity</vt:lpstr>
      <vt:lpstr>Asystole (Flat line)</vt:lpstr>
      <vt:lpstr>Asystole (Flat line)</vt:lpstr>
      <vt:lpstr>H’s and T’s</vt:lpstr>
      <vt:lpstr>ROSC: Post Cardiac Arrest</vt:lpstr>
      <vt:lpstr>THE END!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ACLS Arrhythmias and Treatment Modalities</dc:title>
  <dc:creator>Rodney</dc:creator>
  <cp:lastModifiedBy>Brittney Ellis</cp:lastModifiedBy>
  <cp:revision>143</cp:revision>
  <dcterms:created xsi:type="dcterms:W3CDTF">2013-08-26T19:28:24Z</dcterms:created>
  <dcterms:modified xsi:type="dcterms:W3CDTF">2021-12-14T17:55:06Z</dcterms:modified>
  <cp:contentStatus/>
</cp:coreProperties>
</file>